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9" r:id="rId6"/>
    <p:sldId id="277" r:id="rId7"/>
    <p:sldId id="278" r:id="rId8"/>
    <p:sldId id="279" r:id="rId9"/>
    <p:sldId id="287" r:id="rId10"/>
    <p:sldId id="286" r:id="rId11"/>
    <p:sldId id="280" r:id="rId12"/>
    <p:sldId id="281" r:id="rId13"/>
    <p:sldId id="282" r:id="rId14"/>
    <p:sldId id="283" r:id="rId15"/>
    <p:sldId id="284" r:id="rId16"/>
    <p:sldId id="288" r:id="rId17"/>
    <p:sldId id="289" r:id="rId18"/>
    <p:sldId id="291" r:id="rId19"/>
    <p:sldId id="293" r:id="rId20"/>
    <p:sldId id="295" r:id="rId21"/>
    <p:sldId id="296" r:id="rId22"/>
    <p:sldId id="28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2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432" y="365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Justin.zivpatil@mca.christuniversity.in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F3DA4B1E-CADF-39E0-D27A-339ADC662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0841"/>
            <a:ext cx="6095998" cy="4408849"/>
          </a:xfrm>
        </p:spPr>
        <p:txBody>
          <a:bodyPr/>
          <a:lstStyle/>
          <a:p>
            <a:r>
              <a:rPr lang="en-US" sz="4400" dirty="0"/>
              <a:t>Sales Data Processing for Retail Optimization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405" y="4287522"/>
            <a:ext cx="4925188" cy="33924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Placement Assessment for Cloud Data Engineer 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EB281-37EF-82F8-2702-86BFDE1DFC55}"/>
              </a:ext>
            </a:extLst>
          </p:cNvPr>
          <p:cNvSpPr txBox="1"/>
          <p:nvPr/>
        </p:nvSpPr>
        <p:spPr>
          <a:xfrm>
            <a:off x="1282225" y="4930064"/>
            <a:ext cx="2705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Justin Ziv Patil (2347122)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19/11/2024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7C29-A720-BBDC-CC43-05EB07BA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2D0F96-0F9F-2278-1FE4-107464B230BF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0AE1F-3B36-13B5-046B-B9DF8FC064FA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Dataset Documentation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5D422CD5-206C-CB49-F4D9-86BAD05C0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054069"/>
            <a:ext cx="1093347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Structure: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Columns: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OrderID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CustomerName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PhoneNumber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Location, Quantity, etc.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Types: String, Integer, Float, Date.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Preprocessing Steps: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Schema validation, missing value handling, data transformation.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Anonymization and data enrichment.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6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01F2-50FE-0B79-E3F4-9B73C8BE1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149A00E-9E32-5683-657E-A813859CD345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D540A8-79B8-9D56-6568-542263A4461C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Azure Workflow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C8577976-F822-1ACD-985D-BC74BC673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1869403"/>
            <a:ext cx="1093347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Resource Setup: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Resource group and storage account in Azure.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Enable hierarchical namespace in ADLS.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Ingestion: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CSV upload to ADLS.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Factory for pipeline automation and validation.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Error Handling: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Transformations applied during pipeline setup.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5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43B90-8FA8-4B84-78EC-0CDCC346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107191-C28E-82E8-548D-C5DD3007DEC8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3C5637-69D7-316A-3107-5250372BE72D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Power BI Dashboard Insights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6A6503D3-654B-78FB-4487-7284EE89A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792733"/>
            <a:ext cx="1093347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Real-time insights on sales, products, and customers.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Pages: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Sales Overview: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Line and bar charts.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Product Performance: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Distribution insights by location and category.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Customer Insights: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High-value customers and geographic trends.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8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7C29-A720-BBDC-CC43-05EB07BA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2D0F96-0F9F-2278-1FE4-107464B230BF}"/>
              </a:ext>
            </a:extLst>
          </p:cNvPr>
          <p:cNvSpPr/>
          <p:nvPr/>
        </p:nvSpPr>
        <p:spPr>
          <a:xfrm>
            <a:off x="373626" y="278313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0AE1F-3B36-13B5-046B-B9DF8FC064FA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 smtClean="0"/>
              <a:t>Pipeline Dataflow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0" y="2127379"/>
            <a:ext cx="10576790" cy="39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2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7C29-A720-BBDC-CC43-05EB07BA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2D0F96-0F9F-2278-1FE4-107464B230BF}"/>
              </a:ext>
            </a:extLst>
          </p:cNvPr>
          <p:cNvSpPr/>
          <p:nvPr/>
        </p:nvSpPr>
        <p:spPr>
          <a:xfrm>
            <a:off x="270989" y="408940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0AE1F-3B36-13B5-046B-B9DF8FC064FA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400" dirty="0" smtClean="0"/>
              <a:t>The Saved CSV Files are in Azure </a:t>
            </a:r>
            <a:r>
              <a:rPr lang="en-IN" sz="3400" dirty="0" err="1" smtClean="0"/>
              <a:t>DataLake</a:t>
            </a:r>
            <a:r>
              <a:rPr lang="en-IN" sz="3400" dirty="0" smtClean="0"/>
              <a:t> Storage</a:t>
            </a:r>
            <a:endParaRPr lang="en-IN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88" y="2112350"/>
            <a:ext cx="8983055" cy="388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2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7C29-A720-BBDC-CC43-05EB07BA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2D0F96-0F9F-2278-1FE4-107464B230BF}"/>
              </a:ext>
            </a:extLst>
          </p:cNvPr>
          <p:cNvSpPr/>
          <p:nvPr/>
        </p:nvSpPr>
        <p:spPr>
          <a:xfrm>
            <a:off x="168352" y="250320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0AE1F-3B36-13B5-046B-B9DF8FC064FA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 smtClean="0"/>
              <a:t>Power BI Dashboard</a:t>
            </a:r>
            <a:endParaRPr lang="en-IN" sz="48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66122" y="1848466"/>
            <a:ext cx="4030726" cy="225700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896848" y="1848465"/>
            <a:ext cx="4254858" cy="225700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43388" y="4084051"/>
            <a:ext cx="5731510" cy="22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7C29-A720-BBDC-CC43-05EB07BA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2D0F96-0F9F-2278-1FE4-107464B230BF}"/>
              </a:ext>
            </a:extLst>
          </p:cNvPr>
          <p:cNvSpPr/>
          <p:nvPr/>
        </p:nvSpPr>
        <p:spPr>
          <a:xfrm>
            <a:off x="177683" y="166344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sz="1500" b="1" dirty="0" smtClean="0"/>
          </a:p>
          <a:p>
            <a:endParaRPr lang="en-US" sz="1500" b="1" dirty="0"/>
          </a:p>
          <a:p>
            <a:r>
              <a:rPr lang="en-US" sz="1500" b="1" dirty="0" smtClean="0"/>
              <a:t>Yearly </a:t>
            </a:r>
            <a:r>
              <a:rPr lang="en-US" sz="1500" b="1" dirty="0"/>
              <a:t>Sales Growth</a:t>
            </a:r>
            <a:r>
              <a:rPr lang="en-US" sz="1500" dirty="0"/>
              <a:t>:</a:t>
            </a:r>
          </a:p>
          <a:p>
            <a:r>
              <a:rPr lang="en-US" sz="1500" dirty="0"/>
              <a:t>Total sales show a significant spike in 2023, reaching </a:t>
            </a:r>
            <a:r>
              <a:rPr lang="en-US" sz="1500" b="1" dirty="0"/>
              <a:t>73M</a:t>
            </a:r>
            <a:r>
              <a:rPr lang="en-US" sz="1500" dirty="0"/>
              <a:t>, </a:t>
            </a:r>
            <a:endParaRPr lang="en-US" sz="1500" dirty="0" smtClean="0"/>
          </a:p>
          <a:p>
            <a:r>
              <a:rPr lang="en-US" sz="1500" dirty="0" smtClean="0"/>
              <a:t>indicating </a:t>
            </a:r>
            <a:r>
              <a:rPr lang="en-US" sz="1500" dirty="0"/>
              <a:t>a strong upward trend compared to previous years</a:t>
            </a:r>
            <a:r>
              <a:rPr lang="en-US" sz="1500" dirty="0" smtClean="0"/>
              <a:t>.</a:t>
            </a:r>
          </a:p>
          <a:p>
            <a:r>
              <a:rPr lang="en-US" sz="1500" b="1" dirty="0"/>
              <a:t>Location-based Performance</a:t>
            </a:r>
            <a:r>
              <a:rPr lang="en-US" sz="1500" dirty="0"/>
              <a:t>:</a:t>
            </a:r>
          </a:p>
          <a:p>
            <a:r>
              <a:rPr lang="en-US" sz="1500" b="1" dirty="0"/>
              <a:t>Mumbai</a:t>
            </a:r>
            <a:r>
              <a:rPr lang="en-US" sz="1500" dirty="0"/>
              <a:t> leads with the highest sales of </a:t>
            </a:r>
            <a:r>
              <a:rPr lang="en-US" sz="1500" b="1" dirty="0"/>
              <a:t>73M</a:t>
            </a:r>
            <a:r>
              <a:rPr lang="en-US" sz="1500" dirty="0"/>
              <a:t>, followed by </a:t>
            </a:r>
            <a:r>
              <a:rPr lang="en-US" sz="1500" dirty="0" smtClean="0"/>
              <a:t>other</a:t>
            </a:r>
          </a:p>
          <a:p>
            <a:r>
              <a:rPr lang="en-US" sz="1500" dirty="0" smtClean="0"/>
              <a:t>cities </a:t>
            </a:r>
            <a:r>
              <a:rPr lang="en-US" sz="1500" dirty="0"/>
              <a:t>like Houston, New York, Los Angeles, and Chicago, each </a:t>
            </a:r>
            <a:endParaRPr lang="en-US" sz="1500" dirty="0" smtClean="0"/>
          </a:p>
          <a:p>
            <a:r>
              <a:rPr lang="en-US" sz="1500" dirty="0" smtClean="0"/>
              <a:t>contributing </a:t>
            </a:r>
            <a:r>
              <a:rPr lang="en-US" sz="1500" dirty="0"/>
              <a:t>relatively smaller amounts</a:t>
            </a:r>
            <a:r>
              <a:rPr lang="en-US" sz="1500" dirty="0" smtClean="0"/>
              <a:t>.</a:t>
            </a:r>
          </a:p>
          <a:p>
            <a:r>
              <a:rPr lang="en-US" sz="1500" b="1" dirty="0"/>
              <a:t>Top-performing Products</a:t>
            </a:r>
            <a:r>
              <a:rPr lang="en-US" sz="1500" dirty="0"/>
              <a:t>:</a:t>
            </a:r>
          </a:p>
          <a:p>
            <a:r>
              <a:rPr lang="en-US" sz="1500" dirty="0"/>
              <a:t>Phones dominate the product category with the highest sales of </a:t>
            </a:r>
            <a:endParaRPr lang="en-US" sz="1500" dirty="0" smtClean="0"/>
          </a:p>
          <a:p>
            <a:r>
              <a:rPr lang="en-US" sz="1500" b="1" dirty="0" smtClean="0"/>
              <a:t>73M</a:t>
            </a:r>
            <a:r>
              <a:rPr lang="en-US" sz="1500" dirty="0"/>
              <a:t>, while laptops, tablets, and headphones show minimal </a:t>
            </a:r>
            <a:endParaRPr lang="en-US" sz="1500" dirty="0" smtClean="0"/>
          </a:p>
          <a:p>
            <a:r>
              <a:rPr lang="en-US" sz="1500" dirty="0" smtClean="0"/>
              <a:t>Contributions</a:t>
            </a:r>
          </a:p>
          <a:p>
            <a:r>
              <a:rPr lang="en-US" sz="1500" b="1" dirty="0"/>
              <a:t>Country-wise Sales Distribution</a:t>
            </a:r>
            <a:r>
              <a:rPr lang="en-US" sz="1500" dirty="0"/>
              <a:t>:</a:t>
            </a:r>
          </a:p>
          <a:p>
            <a:r>
              <a:rPr lang="en-US" sz="1500" b="1" dirty="0"/>
              <a:t>India</a:t>
            </a:r>
            <a:r>
              <a:rPr lang="en-US" sz="1500" dirty="0"/>
              <a:t> accounts for the largest share of sales (</a:t>
            </a:r>
            <a:r>
              <a:rPr lang="en-US" sz="1500" b="1" dirty="0"/>
              <a:t>72.65M</a:t>
            </a:r>
            <a:r>
              <a:rPr lang="en-US" sz="1500" dirty="0"/>
              <a:t>), </a:t>
            </a:r>
            <a:endParaRPr lang="en-US" sz="1500" dirty="0" smtClean="0"/>
          </a:p>
          <a:p>
            <a:r>
              <a:rPr lang="en-US" sz="1500" dirty="0" smtClean="0"/>
              <a:t>far </a:t>
            </a:r>
            <a:r>
              <a:rPr lang="en-US" sz="1500" dirty="0"/>
              <a:t>outpacing other countries such as the UK, USA, Australia, </a:t>
            </a:r>
            <a:endParaRPr lang="en-US" sz="1500" dirty="0" smtClean="0"/>
          </a:p>
          <a:p>
            <a:r>
              <a:rPr lang="en-US" sz="1500" dirty="0" smtClean="0"/>
              <a:t>and Canada</a:t>
            </a:r>
          </a:p>
          <a:p>
            <a:r>
              <a:rPr lang="en-US" sz="1500" b="1" dirty="0"/>
              <a:t>Overall Sales and Quantity</a:t>
            </a:r>
            <a:r>
              <a:rPr lang="en-US" sz="1500" dirty="0"/>
              <a:t>:</a:t>
            </a:r>
          </a:p>
          <a:p>
            <a:r>
              <a:rPr lang="en-US" sz="1500" dirty="0" smtClean="0"/>
              <a:t>Dashboard </a:t>
            </a:r>
            <a:r>
              <a:rPr lang="en-US" sz="1500" dirty="0"/>
              <a:t>highlights </a:t>
            </a:r>
            <a:r>
              <a:rPr lang="en-US" sz="1500" b="1" dirty="0"/>
              <a:t>Total Sales</a:t>
            </a:r>
            <a:r>
              <a:rPr lang="en-US" sz="1500" dirty="0"/>
              <a:t> of </a:t>
            </a:r>
            <a:r>
              <a:rPr lang="en-US" sz="1500" b="1" dirty="0"/>
              <a:t>81.83M</a:t>
            </a:r>
            <a:r>
              <a:rPr lang="en-US" sz="1500" dirty="0"/>
              <a:t> and a </a:t>
            </a:r>
            <a:r>
              <a:rPr lang="en-US" sz="1500" b="1" dirty="0" smtClean="0"/>
              <a:t>Total Quantity</a:t>
            </a:r>
            <a:r>
              <a:rPr lang="en-US" sz="1500" dirty="0" smtClean="0"/>
              <a:t> </a:t>
            </a:r>
          </a:p>
          <a:p>
            <a:r>
              <a:rPr lang="en-US" sz="1500" dirty="0" smtClean="0"/>
              <a:t>of </a:t>
            </a:r>
            <a:r>
              <a:rPr lang="en-US" sz="1500" b="1" dirty="0" smtClean="0"/>
              <a:t>4K</a:t>
            </a:r>
            <a:r>
              <a:rPr lang="en-US" sz="1500" dirty="0" smtClean="0"/>
              <a:t>,reflecting </a:t>
            </a:r>
            <a:r>
              <a:rPr lang="en-US" sz="1500" dirty="0"/>
              <a:t>strong market performance </a:t>
            </a:r>
            <a:r>
              <a:rPr lang="en-US" sz="1500" dirty="0" smtClean="0"/>
              <a:t>&amp; product </a:t>
            </a:r>
            <a:r>
              <a:rPr lang="en-US" sz="1500" dirty="0"/>
              <a:t>demand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0AE1F-3B36-13B5-046B-B9DF8FC064FA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 smtClean="0"/>
              <a:t>Sales Overview</a:t>
            </a:r>
            <a:endParaRPr lang="en-IN" sz="48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54147" y="1876458"/>
            <a:ext cx="4917233" cy="42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7C29-A720-BBDC-CC43-05EB07BA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2D0F96-0F9F-2278-1FE4-107464B230BF}"/>
              </a:ext>
            </a:extLst>
          </p:cNvPr>
          <p:cNvSpPr/>
          <p:nvPr/>
        </p:nvSpPr>
        <p:spPr>
          <a:xfrm>
            <a:off x="177683" y="166344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r>
              <a:rPr lang="en-US" sz="1600" b="1" dirty="0" smtClean="0"/>
              <a:t>Top-selling </a:t>
            </a:r>
            <a:r>
              <a:rPr lang="en-US" sz="1600" b="1" dirty="0"/>
              <a:t>Product</a:t>
            </a:r>
            <a:r>
              <a:rPr lang="en-US" sz="1600" dirty="0"/>
              <a:t>: Phones account for the majority of sales </a:t>
            </a:r>
            <a:endParaRPr lang="en-US" sz="1600" dirty="0" smtClean="0"/>
          </a:p>
          <a:p>
            <a:r>
              <a:rPr lang="en-US" sz="1600" dirty="0" smtClean="0"/>
              <a:t>with </a:t>
            </a:r>
            <a:r>
              <a:rPr lang="en-US" sz="1600" b="1" dirty="0"/>
              <a:t>51.5%</a:t>
            </a:r>
            <a:r>
              <a:rPr lang="en-US" sz="1600" dirty="0"/>
              <a:t>, followed by laptops at </a:t>
            </a:r>
            <a:r>
              <a:rPr lang="en-US" sz="1600" b="1" dirty="0"/>
              <a:t>19.1</a:t>
            </a:r>
            <a:r>
              <a:rPr lang="en-US" sz="1600" b="1" dirty="0" smtClean="0"/>
              <a:t>%</a:t>
            </a:r>
            <a:r>
              <a:rPr lang="en-US" sz="1600" dirty="0" smtClean="0"/>
              <a:t>.</a:t>
            </a:r>
          </a:p>
          <a:p>
            <a:r>
              <a:rPr lang="en-US" sz="1600" b="1" dirty="0"/>
              <a:t>Regional Product Insights</a:t>
            </a:r>
            <a:r>
              <a:rPr lang="en-US" sz="1600" dirty="0"/>
              <a:t>: Houston leads with </a:t>
            </a:r>
            <a:r>
              <a:rPr lang="en-US" sz="1600" b="1" dirty="0"/>
              <a:t>22.2%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smtClean="0"/>
              <a:t>of </a:t>
            </a:r>
            <a:r>
              <a:rPr lang="en-US" sz="1600" dirty="0"/>
              <a:t>product purchases, followed by New York and </a:t>
            </a:r>
            <a:r>
              <a:rPr lang="en-US" sz="1600" dirty="0" smtClean="0"/>
              <a:t>Chicago</a:t>
            </a:r>
          </a:p>
          <a:p>
            <a:r>
              <a:rPr lang="en-US" sz="1600" b="1" dirty="0"/>
              <a:t>Country-wise Sales</a:t>
            </a:r>
            <a:r>
              <a:rPr lang="en-US" sz="1600" dirty="0"/>
              <a:t>: India dominates the total sales </a:t>
            </a:r>
            <a:endParaRPr lang="en-US" sz="1600" dirty="0" smtClean="0"/>
          </a:p>
          <a:p>
            <a:r>
              <a:rPr lang="en-US" sz="1600" dirty="0" smtClean="0"/>
              <a:t>with </a:t>
            </a:r>
            <a:r>
              <a:rPr lang="en-US" sz="1600" b="1" dirty="0"/>
              <a:t>72.65M</a:t>
            </a:r>
            <a:r>
              <a:rPr lang="en-US" sz="1600" dirty="0"/>
              <a:t>, significantly higher than other countries </a:t>
            </a:r>
            <a:r>
              <a:rPr lang="en-US" sz="1600" dirty="0" smtClean="0"/>
              <a:t>like</a:t>
            </a:r>
          </a:p>
          <a:p>
            <a:r>
              <a:rPr lang="en-US" sz="1600" dirty="0" smtClean="0"/>
              <a:t>the </a:t>
            </a:r>
            <a:r>
              <a:rPr lang="en-US" sz="1600" dirty="0"/>
              <a:t>UK and </a:t>
            </a:r>
            <a:r>
              <a:rPr lang="en-US" sz="1600" dirty="0" smtClean="0"/>
              <a:t>USA</a:t>
            </a:r>
          </a:p>
          <a:p>
            <a:r>
              <a:rPr lang="en-US" sz="1600" b="1" dirty="0"/>
              <a:t>Total Products Overview</a:t>
            </a:r>
            <a:r>
              <a:rPr lang="en-US" sz="1600" dirty="0"/>
              <a:t>: A total of </a:t>
            </a:r>
            <a:r>
              <a:rPr lang="en-US" sz="1600" b="1" dirty="0"/>
              <a:t>99 products</a:t>
            </a:r>
            <a:r>
              <a:rPr lang="en-US" sz="1600" dirty="0"/>
              <a:t> are </a:t>
            </a:r>
            <a:endParaRPr lang="en-US" sz="1600" dirty="0" smtClean="0"/>
          </a:p>
          <a:p>
            <a:r>
              <a:rPr lang="en-US" sz="1600" dirty="0" smtClean="0"/>
              <a:t>tracked </a:t>
            </a:r>
            <a:r>
              <a:rPr lang="en-US" sz="1600" dirty="0"/>
              <a:t>across categories, showcasing diverse </a:t>
            </a:r>
            <a:endParaRPr lang="en-US" sz="1600" dirty="0" smtClean="0"/>
          </a:p>
          <a:p>
            <a:r>
              <a:rPr lang="en-US" sz="1600" dirty="0" smtClean="0"/>
              <a:t>customer </a:t>
            </a:r>
            <a:r>
              <a:rPr lang="en-US" sz="1600" dirty="0"/>
              <a:t>preferences</a:t>
            </a:r>
            <a:r>
              <a:rPr lang="en-US" sz="1600" dirty="0" smtClean="0"/>
              <a:t>.</a:t>
            </a:r>
          </a:p>
          <a:p>
            <a:r>
              <a:rPr lang="en-US" sz="1600" b="1" dirty="0"/>
              <a:t>Geographic Visualization</a:t>
            </a:r>
            <a:r>
              <a:rPr lang="en-US" sz="1600" dirty="0"/>
              <a:t>: The map highlights strong </a:t>
            </a:r>
            <a:endParaRPr lang="en-US" sz="1600" dirty="0" smtClean="0"/>
          </a:p>
          <a:p>
            <a:r>
              <a:rPr lang="en-US" sz="1600" dirty="0" smtClean="0"/>
              <a:t>sales </a:t>
            </a:r>
            <a:r>
              <a:rPr lang="en-US" sz="1600" dirty="0"/>
              <a:t>distribution across Asia, particularly India, </a:t>
            </a:r>
            <a:endParaRPr lang="en-US" sz="1600" dirty="0" smtClean="0"/>
          </a:p>
          <a:p>
            <a:r>
              <a:rPr lang="en-US" sz="1600" dirty="0" smtClean="0"/>
              <a:t>with </a:t>
            </a:r>
            <a:r>
              <a:rPr lang="en-US" sz="1600" dirty="0"/>
              <a:t>notable contributions from other regions.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0AE1F-3B36-13B5-046B-B9DF8FC064FA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 smtClean="0"/>
              <a:t>Product </a:t>
            </a:r>
            <a:r>
              <a:rPr lang="en-IN" sz="4800" dirty="0" err="1" smtClean="0"/>
              <a:t>Perfomance</a:t>
            </a:r>
            <a:endParaRPr lang="en-IN" sz="48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270172" y="1848465"/>
            <a:ext cx="5057192" cy="43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7C29-A720-BBDC-CC43-05EB07BA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2D0F96-0F9F-2278-1FE4-107464B230BF}"/>
              </a:ext>
            </a:extLst>
          </p:cNvPr>
          <p:cNvSpPr/>
          <p:nvPr/>
        </p:nvSpPr>
        <p:spPr>
          <a:xfrm>
            <a:off x="177683" y="166344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0AE1F-3B36-13B5-046B-B9DF8FC064FA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 smtClean="0"/>
              <a:t>Customer Insights</a:t>
            </a:r>
            <a:endParaRPr lang="en-IN" sz="48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48237" y="1848465"/>
            <a:ext cx="5731510" cy="3647266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6140125"/>
            <a:ext cx="6378669" cy="1228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baseline="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baseline="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baseline="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baseline="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Top Customer Locations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Chicago and Houston lead 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total sales, with Alice Smith contributing significantly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sales in both locations.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Key Customers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Alice Smith and Robert Johnson are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 contributors to sales across multiple locations,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driving a substantial portion of the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Regional Sales Distribution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map highlights strong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presence and sales activity in North America,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additional contributions from Australia and Asia.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Mumbai Dominance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large number of customers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smtClean="0"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consistent sales are observed in Mumbai, primarily from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Total Sales Overview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combined customer sales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amount to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₹81,28,28,162.46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showcasing the significance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key customers and their geographic spread.</a:t>
            </a:r>
          </a:p>
        </p:txBody>
      </p:sp>
    </p:spTree>
    <p:extLst>
      <p:ext uri="{BB962C8B-B14F-4D97-AF65-F5344CB8AC3E}">
        <p14:creationId xmlns:p14="http://schemas.microsoft.com/office/powerpoint/2010/main" val="201540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20B86-C18F-F5DE-5921-8C914826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020F40-5852-D2B5-FA78-E83D53A6E93C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DC1DFF-02F1-B40B-F40A-8938E546DAF0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Results and Learnings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D6C532DD-F785-01D9-D17B-456689058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054069"/>
            <a:ext cx="1093347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Outcome: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Successful pipeline and dashboard implementation.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metrics like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Total_Sales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Average_Order_Value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Real-time decision-making enabled through dashboards.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Challenges: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Handling empty spaces in data.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Ensuring error-free transformation processes.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82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8D26327-ADD2-C5D7-CF45-28BBA7E8D05F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19030-EC09-4D2D-C2D9-9D7A3FD7587C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Table of Contents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226A4F08-ECA2-D402-9A97-0DF4FB6B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258" y="1848052"/>
            <a:ext cx="778714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 Document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Code Implementation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 Documentation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 BI Dashboard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Azure Workflow Screenshots 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Justin </a:t>
            </a:r>
            <a:r>
              <a:rPr lang="en-US" dirty="0" err="1"/>
              <a:t>Ziv</a:t>
            </a:r>
            <a:r>
              <a:rPr lang="en-US" dirty="0"/>
              <a:t> </a:t>
            </a:r>
            <a:r>
              <a:rPr lang="en-US" dirty="0" err="1" smtClean="0"/>
              <a:t>P</a:t>
            </a:r>
            <a:r>
              <a:rPr lang="en-US" dirty="0" err="1" smtClean="0"/>
              <a:t>atil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Justin.zivpatil@mca.christuniversity.in</a:t>
            </a:r>
            <a:endParaRPr lang="en-US" dirty="0" smtClean="0"/>
          </a:p>
          <a:p>
            <a:r>
              <a:rPr lang="en-US" dirty="0" smtClean="0"/>
              <a:t>​​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3FD06-7E29-A3B1-A651-0D805485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7895807-60D1-A425-FAAF-EF5DE36FF9D7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93EB3-2584-B454-7116-4B9D4016B285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Solution Overview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5283363B-CB8F-74BB-0A10-5F647850D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823510"/>
            <a:ext cx="1093347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Sales Data Processing for Retail Optimization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Client: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XYZ Retail Inc.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Ingest, process, and visualize raw sales data.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Insights for optimizing retail operations.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9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58210-7109-0632-355D-3A24622F7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8A61C6-B1C2-CE1B-55DF-19B1C5ECB144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EAB137-4885-D0A1-C201-C5EC2772C615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High-Level Design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115FA15D-091A-8762-C170-4D1C09113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1869403"/>
            <a:ext cx="1093347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Tools and Storage: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Ingestion: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Azure Data Factory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Storage: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Azure Data Lake Storage (ADLS) Gen2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Processing: </a:t>
            </a:r>
            <a:r>
              <a:rPr lang="en-US" alt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Data cleaning , Filtering and Transforming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Visualization: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 BI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Architecture Highlights: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Scalability, cost-efficiency, big data analytics support, and flexible schema.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2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89F9C-79F6-B86B-14C0-40E7B92C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86A25E-86E3-02A7-0CFA-68F5DBEC436A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F99CDB-A2A7-C73E-4A46-9E7BFA35DF7A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System Architecture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68E25516-69B6-C278-2D43-A3CE9E36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054070"/>
            <a:ext cx="1093347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Ingestion: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Sales data in CSV format to ADLS via Azure Data Factory.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Storage: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Raw and processed data stored in ADLS.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Transformation: </a:t>
            </a:r>
            <a:r>
              <a:rPr lang="en-US" alt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Data is successfully transformed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Visualization: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Real-time dashboards in Power BI.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Diagram: 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Added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architecture diagram 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showcase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above flow.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20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23" name="Rectangle: Rounded Corners 23">
            <a:extLst>
              <a:ext uri="{FF2B5EF4-FFF2-40B4-BE49-F238E27FC236}">
                <a16:creationId xmlns:a16="http://schemas.microsoft.com/office/drawing/2014/main" id="{2186A25E-86E3-02A7-0CFA-68F5DBEC436A}"/>
              </a:ext>
            </a:extLst>
          </p:cNvPr>
          <p:cNvSpPr/>
          <p:nvPr/>
        </p:nvSpPr>
        <p:spPr>
          <a:xfrm>
            <a:off x="386444" y="409103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4" name="Picture 23" descr="C:\Users\Pratham.m\AppData\Local\Microsoft\Windows\INetCache\Content.MSO\EAE6BBB9.t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786" y="1250302"/>
            <a:ext cx="4572455" cy="476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474857" y="1493138"/>
            <a:ext cx="661151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SalesDataPipeline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designed to efficiently process and transform sales data. It begins by copying data from Azure Blob Storage to Azure Data Lake, ensuring all files in the specified folder 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raw-data/sales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) are included using recursive reading. Next, the pipeline checks if data transformation is required. If transformation is needed, it computes key metrics such as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Sales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(sum of order amounts) and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Order Value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(average of order amounts) and integrates this data with customer details by joining it with the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CustomerDataset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CustomerID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as the key. The raw sales data is first loaded, metrics are aggregated, and the enriched dataset is stored as the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ProcessedSalesDataset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If no transformation is needed, the pipeline skips this step and moves forward. The process ends after saving the processed or untransformed data, completing the data ingestion and transformation workflow. </a:t>
            </a:r>
          </a:p>
        </p:txBody>
      </p:sp>
    </p:spTree>
    <p:extLst>
      <p:ext uri="{BB962C8B-B14F-4D97-AF65-F5344CB8AC3E}">
        <p14:creationId xmlns:p14="http://schemas.microsoft.com/office/powerpoint/2010/main" val="20264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89F9C-79F6-B86B-14C0-40E7B92C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86A25E-86E3-02A7-0CFA-68F5DBEC436A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F99CDB-A2A7-C73E-4A46-9E7BFA35DF7A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 smtClean="0"/>
              <a:t>Choice Of Data Storage</a:t>
            </a:r>
            <a:endParaRPr lang="en-IN" sz="4800" dirty="0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68E25516-69B6-C278-2D43-A3CE9E36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1995174"/>
            <a:ext cx="10933471" cy="390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Justification for Azure Data Lake Storage:</a:t>
            </a:r>
          </a:p>
          <a:p>
            <a:pPr marL="342900" lvl="0" indent="-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Scalability: Supports large datasets and integrates with Azure tools.</a:t>
            </a:r>
          </a:p>
          <a:p>
            <a:pPr marL="342900" lvl="0" indent="-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Cost-Effective: Pay-as-you-go pricing model.</a:t>
            </a:r>
          </a:p>
          <a:p>
            <a:pPr marL="342900" lvl="0" indent="-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Security: Robust role-based access control (RBAC).</a:t>
            </a:r>
          </a:p>
          <a:p>
            <a:pPr marL="342900" lvl="0" indent="-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4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lvl="0" indent="-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Advantages of Azure Data Lake Storage Gen2:</a:t>
            </a:r>
          </a:p>
          <a:p>
            <a:pPr marL="342900" lvl="0" indent="-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Hierarchical namespace for easy organization.</a:t>
            </a:r>
          </a:p>
          <a:p>
            <a:pPr marL="342900" lvl="0" indent="-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Tiered storage for optimized cost.</a:t>
            </a:r>
          </a:p>
          <a:p>
            <a:pPr marL="342900" lvl="0" indent="-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Fine-grained access control and integration with big data tools.</a:t>
            </a:r>
            <a:endParaRPr lang="en-US" altLang="en-US" sz="1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8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BFAD-2855-7988-BD8A-5C73C28E8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D8F4966-B622-6EF2-C7E1-0ABEE6E5787D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F41A82-2A63-A98C-B46A-0EB01BFF1C7B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Code Implementation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F22FB4CC-7AF8-A588-8A40-525039088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423401"/>
            <a:ext cx="1093347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pipeline using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PySpark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processing and anonymization.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Steps: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Load raw data.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Validate schema and handle missing values.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Calculate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Total_Sales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Aggregate metrics by location.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Anonymize sensitive data (e.g., credit card numbers).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BCA78-2262-D55F-606D-41326ABCC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AEC63F5-5ADD-73C2-63FC-BBD3922E306B}"/>
              </a:ext>
            </a:extLst>
          </p:cNvPr>
          <p:cNvSpPr/>
          <p:nvPr/>
        </p:nvSpPr>
        <p:spPr>
          <a:xfrm>
            <a:off x="373626" y="334296"/>
            <a:ext cx="11602064" cy="6154994"/>
          </a:xfrm>
          <a:prstGeom prst="roundRect">
            <a:avLst/>
          </a:prstGeom>
          <a:solidFill>
            <a:srgbClr val="D9D9D9">
              <a:alpha val="69804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A6220D-3204-455B-2A4D-E53CD33994F1}"/>
              </a:ext>
            </a:extLst>
          </p:cNvPr>
          <p:cNvSpPr/>
          <p:nvPr/>
        </p:nvSpPr>
        <p:spPr>
          <a:xfrm>
            <a:off x="2192594" y="757084"/>
            <a:ext cx="7787148" cy="1091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Handling PII Data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5791B38A-3FC7-5D46-D168-10A6752FC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977399"/>
            <a:ext cx="1093347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Techniques: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SHA-256 hashing for sensitive fields.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Regular expression masking for phone numbers.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Dropped unneeded sensitive fields post-encryption.</a:t>
            </a: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44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91</TotalTime>
  <Words>1048</Words>
  <Application>Microsoft Office PowerPoint</Application>
  <PresentationFormat>Widescreen</PresentationFormat>
  <Paragraphs>221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Unicode MS</vt:lpstr>
      <vt:lpstr>Bierstadt</vt:lpstr>
      <vt:lpstr>Calibri</vt:lpstr>
      <vt:lpstr>Courier New</vt:lpstr>
      <vt:lpstr>Posterama</vt:lpstr>
      <vt:lpstr>Posterama Bold</vt:lpstr>
      <vt:lpstr>Office Theme</vt:lpstr>
      <vt:lpstr>Sales Data Processing for Retail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Data Processing for Retail Optimization</dc:title>
  <dc:creator>L Vinay Kumar Reddy</dc:creator>
  <cp:lastModifiedBy>hpcomputer-service@hotmail.com</cp:lastModifiedBy>
  <cp:revision>10</cp:revision>
  <dcterms:created xsi:type="dcterms:W3CDTF">2024-11-19T07:49:10Z</dcterms:created>
  <dcterms:modified xsi:type="dcterms:W3CDTF">2024-11-19T09:25:16Z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